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60" r:id="rId4"/>
    <p:sldId id="258" r:id="rId5"/>
    <p:sldId id="263" r:id="rId6"/>
    <p:sldId id="262" r:id="rId7"/>
    <p:sldId id="275" r:id="rId8"/>
    <p:sldId id="264" r:id="rId9"/>
    <p:sldId id="265" r:id="rId10"/>
    <p:sldId id="266" r:id="rId11"/>
    <p:sldId id="267" r:id="rId12"/>
    <p:sldId id="268" r:id="rId13"/>
    <p:sldId id="269" r:id="rId14"/>
    <p:sldId id="259" r:id="rId15"/>
    <p:sldId id="261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8" autoAdjust="0"/>
    <p:restoredTop sz="94660"/>
  </p:normalViewPr>
  <p:slideViewPr>
    <p:cSldViewPr>
      <p:cViewPr varScale="1">
        <p:scale>
          <a:sx n="84" d="100"/>
          <a:sy n="84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7B2F-6FD1-4DE0-9EF1-524F861A2227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CF6A56-99EB-49CE-B585-3003E499F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7B2F-6FD1-4DE0-9EF1-524F861A2227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A56-99EB-49CE-B585-3003E499F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7B2F-6FD1-4DE0-9EF1-524F861A2227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A56-99EB-49CE-B585-3003E499F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7B2F-6FD1-4DE0-9EF1-524F861A2227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CF6A56-99EB-49CE-B585-3003E499F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7B2F-6FD1-4DE0-9EF1-524F861A2227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A56-99EB-49CE-B585-3003E499FBF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7B2F-6FD1-4DE0-9EF1-524F861A2227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A56-99EB-49CE-B585-3003E499F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7B2F-6FD1-4DE0-9EF1-524F861A2227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CF6A56-99EB-49CE-B585-3003E499FBF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7B2F-6FD1-4DE0-9EF1-524F861A2227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A56-99EB-49CE-B585-3003E499F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7B2F-6FD1-4DE0-9EF1-524F861A2227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A56-99EB-49CE-B585-3003E499F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7B2F-6FD1-4DE0-9EF1-524F861A2227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A56-99EB-49CE-B585-3003E499F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7B2F-6FD1-4DE0-9EF1-524F861A2227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A56-99EB-49CE-B585-3003E499FBF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047B2F-6FD1-4DE0-9EF1-524F861A2227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CF6A56-99EB-49CE-B585-3003E499FBF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00034" y="428605"/>
            <a:ext cx="835824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 читання в 4 класі</a:t>
            </a:r>
            <a:endParaRPr lang="uk-UA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i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214686"/>
            <a:ext cx="4143404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00108"/>
            <a:ext cx="2286016" cy="2714644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357290" y="214290"/>
            <a:ext cx="65008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Книги для дітей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i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071546"/>
            <a:ext cx="2143140" cy="2643201"/>
          </a:xfrm>
          <a:prstGeom prst="rect">
            <a:avLst/>
          </a:prstGeom>
        </p:spPr>
      </p:pic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786190"/>
            <a:ext cx="3143272" cy="2786082"/>
          </a:xfrm>
          <a:prstGeom prst="rect">
            <a:avLst/>
          </a:prstGeom>
        </p:spPr>
      </p:pic>
      <p:pic>
        <p:nvPicPr>
          <p:cNvPr id="6" name="Рисунок 5" descr="i (1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786190"/>
            <a:ext cx="285748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14414" y="428604"/>
            <a:ext cx="67151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Книги для вчителів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с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3167081" cy="3000391"/>
          </a:xfrm>
          <a:prstGeom prst="rect">
            <a:avLst/>
          </a:prstGeom>
        </p:spPr>
      </p:pic>
      <p:pic>
        <p:nvPicPr>
          <p:cNvPr id="4" name="Рисунок 3" descr="i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286256"/>
            <a:ext cx="1928826" cy="2286016"/>
          </a:xfrm>
          <a:prstGeom prst="rect">
            <a:avLst/>
          </a:prstGeom>
        </p:spPr>
      </p:pic>
      <p:pic>
        <p:nvPicPr>
          <p:cNvPr id="5" name="Рисунок 4" descr="i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357298"/>
            <a:ext cx="250033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85852" y="500042"/>
            <a:ext cx="65008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Вдячність українців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i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71678"/>
            <a:ext cx="3214710" cy="3929090"/>
          </a:xfrm>
          <a:prstGeom prst="rect">
            <a:avLst/>
          </a:prstGeom>
        </p:spPr>
      </p:pic>
      <p:pic>
        <p:nvPicPr>
          <p:cNvPr id="4" name="Рисунок 3" descr="Coin_of_Ukraine_Sukhomlin_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071678"/>
            <a:ext cx="3500462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42910" y="42860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Оповідання  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 Усмішка ”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IMG_0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657229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785794"/>
            <a:ext cx="7557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rgbClr val="002060"/>
                </a:solidFill>
              </a:rPr>
              <a:t>2. ЕКСПРЕС- ТЕСТ</a:t>
            </a:r>
            <a:endParaRPr lang="uk-UA" sz="72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143116"/>
            <a:ext cx="3643338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5841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      Звірте відповіді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1643050"/>
            <a:ext cx="6786610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8800" lvl="2" indent="-914400"/>
            <a:r>
              <a:rPr lang="uk-UA" sz="6600" b="1" dirty="0" smtClean="0">
                <a:solidFill>
                  <a:srgbClr val="002060"/>
                </a:solidFill>
              </a:rPr>
              <a:t>1)  А         4) В</a:t>
            </a:r>
          </a:p>
          <a:p>
            <a:pPr marL="2057400" lvl="2" indent="-1143000">
              <a:buAutoNum type="arabicParenR" startAt="2"/>
            </a:pPr>
            <a:r>
              <a:rPr lang="uk-UA" sz="6600" b="1" dirty="0" smtClean="0">
                <a:solidFill>
                  <a:srgbClr val="002060"/>
                </a:solidFill>
              </a:rPr>
              <a:t>В        5)  Б</a:t>
            </a:r>
          </a:p>
          <a:p>
            <a:pPr marL="2057400" lvl="2" indent="-1143000">
              <a:buAutoNum type="arabicParenR" startAt="3"/>
            </a:pPr>
            <a:r>
              <a:rPr lang="uk-UA" sz="6600" b="1" dirty="0" smtClean="0">
                <a:solidFill>
                  <a:srgbClr val="002060"/>
                </a:solidFill>
              </a:rPr>
              <a:t>А         6) В</a:t>
            </a:r>
          </a:p>
          <a:p>
            <a:pPr marL="2057400" lvl="2" indent="-1143000"/>
            <a:r>
              <a:rPr lang="uk-UA" sz="6000" b="1" dirty="0" smtClean="0">
                <a:solidFill>
                  <a:srgbClr val="002060"/>
                </a:solidFill>
              </a:rPr>
              <a:t>         </a:t>
            </a:r>
            <a:endParaRPr lang="uk-UA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42910" y="0"/>
            <a:ext cx="7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фізкультхвилинка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i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428736"/>
            <a:ext cx="5500725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00166" y="500042"/>
            <a:ext cx="60722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uk-U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загальнення і систематизація знань </a:t>
            </a:r>
            <a:endParaRPr lang="uk-UA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214554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uk-UA" sz="5400" dirty="0" smtClean="0">
                <a:solidFill>
                  <a:srgbClr val="0070C0"/>
                </a:solidFill>
              </a:rPr>
              <a:t>Мовчазне читання;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4000504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70C0"/>
                </a:solidFill>
              </a:rPr>
              <a:t>2. Вибіркове читання</a:t>
            </a:r>
            <a:endParaRPr lang="uk-UA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71472" y="428604"/>
            <a:ext cx="80724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Гра на розвиток швидкості 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читання 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neznayka-b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143116"/>
            <a:ext cx="5000660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551782" y="1305341"/>
            <a:ext cx="1847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uk-UA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57224" y="428604"/>
            <a:ext cx="7715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Підсумок уроку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643042" y="1643050"/>
            <a:ext cx="61436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Домашнє завдання</a:t>
            </a:r>
          </a:p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Ст.126 -128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071670" y="3786189"/>
            <a:ext cx="50006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увагу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142976" y="1357298"/>
            <a:ext cx="6357982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600" dirty="0"/>
              <a:t> </a:t>
            </a:r>
            <a:r>
              <a:rPr lang="uk-UA" sz="3200" dirty="0">
                <a:solidFill>
                  <a:srgbClr val="FF0000"/>
                </a:solidFill>
              </a:rPr>
              <a:t>Добрий день! В добрий час!</a:t>
            </a:r>
            <a:endParaRPr lang="ru-RU" sz="3200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uk-UA" sz="3200" dirty="0">
                <a:solidFill>
                  <a:srgbClr val="FF0000"/>
                </a:solidFill>
              </a:rPr>
              <a:t>Рада, діти, бачить Вас!</a:t>
            </a:r>
            <a:endParaRPr lang="ru-RU" sz="3200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uk-UA" sz="3200" dirty="0">
                <a:solidFill>
                  <a:srgbClr val="FF0000"/>
                </a:solidFill>
              </a:rPr>
              <a:t>Ви почули всі дзвінок?</a:t>
            </a:r>
            <a:endParaRPr lang="ru-RU" sz="3200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uk-UA" sz="3200" dirty="0">
                <a:solidFill>
                  <a:srgbClr val="FF0000"/>
                </a:solidFill>
              </a:rPr>
              <a:t>Він покликав на урок.</a:t>
            </a:r>
            <a:endParaRPr lang="ru-RU" sz="3200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uk-UA" sz="3200" dirty="0">
                <a:solidFill>
                  <a:srgbClr val="FF0000"/>
                </a:solidFill>
              </a:rPr>
              <a:t>Кожен з вас приготувався,</a:t>
            </a:r>
            <a:endParaRPr lang="ru-RU" sz="3200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uk-UA" sz="3200" dirty="0">
                <a:solidFill>
                  <a:srgbClr val="FF0000"/>
                </a:solidFill>
              </a:rPr>
              <a:t>На перерві постарався.</a:t>
            </a:r>
            <a:endParaRPr lang="ru-RU" sz="3200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1571604" y="142852"/>
            <a:ext cx="5857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Організація класу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71472" y="2214552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uk-UA" dirty="0" smtClean="0">
                <a:solidFill>
                  <a:srgbClr val="C00000"/>
                </a:solidFill>
              </a:rPr>
              <a:t>-</a:t>
            </a:r>
            <a:r>
              <a:rPr lang="uk-UA" sz="2000" dirty="0" smtClean="0">
                <a:solidFill>
                  <a:srgbClr val="C00000"/>
                </a:solidFill>
              </a:rPr>
              <a:t> - </a:t>
            </a:r>
            <a:r>
              <a:rPr lang="uk-UA" sz="2400" dirty="0" smtClean="0">
                <a:solidFill>
                  <a:srgbClr val="C00000"/>
                </a:solidFill>
              </a:rPr>
              <a:t>  Поверніться, будь-ласка, один до одного і подаруйте один одному посмішку. У нашому класі стало ніби світліше від яскравих кольорів гарного, веселого настрою. А як ви вважаєте, яким настроєм треба запастися, щоб плідно працювати?(працьовитим, цілеспрямованим, серйозним.) 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r>
              <a:rPr lang="uk-UA" sz="2400" dirty="0" smtClean="0"/>
              <a:t>   -  А тепер налаштовуємося на серйозний, працьовитий настрій. Для цього закрийте очі й пригадайте день, коли  ви  гарно  працювали.</a:t>
            </a:r>
          </a:p>
          <a:p>
            <a:pPr>
              <a:buFont typeface="Arial" charset="0"/>
              <a:buNone/>
            </a:pPr>
            <a:r>
              <a:rPr lang="uk-UA" sz="2400" dirty="0" smtClean="0"/>
              <a:t>- Ну що, готові до роботи?</a:t>
            </a:r>
          </a:p>
          <a:p>
            <a:pPr>
              <a:buFont typeface="Arial" charset="0"/>
              <a:buNone/>
            </a:pPr>
            <a:r>
              <a:rPr lang="uk-UA" sz="2400" dirty="0" smtClean="0"/>
              <a:t>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b="1" dirty="0" smtClean="0"/>
              <a:t>                                           </a:t>
            </a:r>
            <a:endParaRPr lang="ru-RU" sz="2400" dirty="0" smtClean="0"/>
          </a:p>
          <a:p>
            <a:pPr>
              <a:buFont typeface="Arial" charset="0"/>
              <a:buNone/>
            </a:pPr>
            <a:r>
              <a:rPr lang="uk-UA" sz="2400" dirty="0" smtClean="0">
                <a:solidFill>
                  <a:srgbClr val="C00000"/>
                </a:solidFill>
              </a:rPr>
              <a:t>  </a:t>
            </a:r>
            <a:endParaRPr lang="ru-RU" sz="2400" dirty="0" smtClean="0"/>
          </a:p>
        </p:txBody>
      </p:sp>
      <p:sp>
        <p:nvSpPr>
          <p:cNvPr id="6" name="Прямокутник 5"/>
          <p:cNvSpPr/>
          <p:nvPr/>
        </p:nvSpPr>
        <p:spPr>
          <a:xfrm>
            <a:off x="642910" y="357166"/>
            <a:ext cx="71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Тренінгова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вправа        </a:t>
            </a:r>
            <a:r>
              <a:rPr lang="uk-UA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“Настрій”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</a:t>
            </a:r>
            <a:endParaRPr lang="uk-U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357166"/>
            <a:ext cx="25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500826" y="214291"/>
            <a:ext cx="2266950" cy="2071702"/>
          </a:xfrm>
          <a:prstGeom prst="smileyFace">
            <a:avLst>
              <a:gd name="adj" fmla="val 4653"/>
            </a:avLst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42910" y="285728"/>
            <a:ext cx="76438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Перевірка д/з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85926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1. “ Пісня   про усмішку ”</a:t>
            </a:r>
            <a:endParaRPr lang="uk-UA" sz="5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крошка ено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000372"/>
            <a:ext cx="4143404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rgbClr val="FF0000"/>
                </a:solidFill>
              </a:rPr>
              <a:t>2.ФРОНТАЛЬНА  ПЕРЕВІРКА </a:t>
            </a:r>
          </a:p>
          <a:p>
            <a:r>
              <a:rPr lang="uk-UA" sz="4800" b="1" i="1" dirty="0" smtClean="0">
                <a:solidFill>
                  <a:srgbClr val="002060"/>
                </a:solidFill>
              </a:rPr>
              <a:t>  “ ТВОРИ ЗАРУБІЖНИХ             </a:t>
            </a:r>
          </a:p>
          <a:p>
            <a:r>
              <a:rPr lang="uk-UA" sz="4800" b="1" i="1" dirty="0">
                <a:solidFill>
                  <a:srgbClr val="002060"/>
                </a:solidFill>
              </a:rPr>
              <a:t> </a:t>
            </a:r>
            <a:r>
              <a:rPr lang="uk-UA" sz="4800" b="1" i="1" dirty="0" smtClean="0">
                <a:solidFill>
                  <a:srgbClr val="002060"/>
                </a:solidFill>
              </a:rPr>
              <a:t>              ПИСЬМЕННИКІВ”</a:t>
            </a:r>
            <a:endParaRPr lang="uk-UA" sz="48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714624"/>
            <a:ext cx="4429156" cy="3571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714356"/>
            <a:ext cx="5143500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кутник 3"/>
          <p:cNvSpPr/>
          <p:nvPr/>
        </p:nvSpPr>
        <p:spPr>
          <a:xfrm>
            <a:off x="214282" y="142852"/>
            <a:ext cx="87868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Виклад навчального матеріалу</a:t>
            </a:r>
            <a:endParaRPr lang="uk-UA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56"/>
            <a:ext cx="6532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</a:rPr>
              <a:t>         ТЕМА УРОКУ :</a:t>
            </a:r>
            <a:endParaRPr lang="uk-UA" sz="6000" b="1" i="1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71472" y="1857364"/>
            <a:ext cx="800105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“ЛЮДИНА ПОЧИНАЄТЬСЯ      </a:t>
            </a:r>
          </a:p>
          <a:p>
            <a:pPr algn="ctr"/>
            <a:r>
              <a:rPr lang="uk-UA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 ДОБРА”</a:t>
            </a:r>
            <a:endParaRPr lang="uk-UA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28728" y="571480"/>
            <a:ext cx="671517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В.С.Сухомлинський</a:t>
            </a:r>
            <a:endParaRPr lang="uk-UA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Рисунок 3" descr="171061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у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4372055" cy="328651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857224" y="0"/>
            <a:ext cx="6929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Сухомлинський і діти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сухомлинськ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071678"/>
            <a:ext cx="357190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</TotalTime>
  <Words>109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Валка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читання  в 4 класі</dc:title>
  <dc:creator>root</dc:creator>
  <cp:lastModifiedBy>Admin</cp:lastModifiedBy>
  <cp:revision>22</cp:revision>
  <dcterms:created xsi:type="dcterms:W3CDTF">2013-04-16T17:06:12Z</dcterms:created>
  <dcterms:modified xsi:type="dcterms:W3CDTF">2013-04-18T04:16:28Z</dcterms:modified>
</cp:coreProperties>
</file>